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Source Code Pro Light"/>
      <p:regular r:id="rId37"/>
      <p:bold r:id="rId38"/>
    </p:embeddedFont>
    <p:embeddedFont>
      <p:font typeface="Amatic SC"/>
      <p:regular r:id="rId39"/>
      <p:bold r:id="rId40"/>
    </p:embeddedFont>
    <p:embeddedFont>
      <p:font typeface="Montserrat"/>
      <p:regular r:id="rId41"/>
      <p:bold r:id="rId42"/>
      <p:italic r:id="rId43"/>
      <p:boldItalic r:id="rId44"/>
    </p:embeddedFont>
    <p:embeddedFont>
      <p:font typeface="Source Code Pro"/>
      <p:regular r:id="rId45"/>
      <p:bold r:id="rId46"/>
    </p:embeddedFont>
    <p:embeddedFont>
      <p:font typeface="Average"/>
      <p:regular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maticSC-bold.fntdata"/><Relationship Id="rId20" Type="http://schemas.openxmlformats.org/officeDocument/2006/relationships/slide" Target="slides/slide15.xml"/><Relationship Id="rId42" Type="http://schemas.openxmlformats.org/officeDocument/2006/relationships/font" Target="fonts/Montserrat-bold.fntdata"/><Relationship Id="rId41" Type="http://schemas.openxmlformats.org/officeDocument/2006/relationships/font" Target="fonts/Montserrat-regular.fntdata"/><Relationship Id="rId22" Type="http://schemas.openxmlformats.org/officeDocument/2006/relationships/slide" Target="slides/slide17.xml"/><Relationship Id="rId44" Type="http://schemas.openxmlformats.org/officeDocument/2006/relationships/font" Target="fonts/Montserrat-boldItalic.fntdata"/><Relationship Id="rId21" Type="http://schemas.openxmlformats.org/officeDocument/2006/relationships/slide" Target="slides/slide16.xml"/><Relationship Id="rId43" Type="http://schemas.openxmlformats.org/officeDocument/2006/relationships/font" Target="fonts/Montserrat-italic.fntdata"/><Relationship Id="rId24" Type="http://schemas.openxmlformats.org/officeDocument/2006/relationships/slide" Target="slides/slide19.xml"/><Relationship Id="rId46" Type="http://schemas.openxmlformats.org/officeDocument/2006/relationships/font" Target="fonts/SourceCodePro-bold.fntdata"/><Relationship Id="rId23" Type="http://schemas.openxmlformats.org/officeDocument/2006/relationships/slide" Target="slides/slide18.xml"/><Relationship Id="rId45" Type="http://schemas.openxmlformats.org/officeDocument/2006/relationships/font" Target="fonts/SourceCodePr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schemas.openxmlformats.org/officeDocument/2006/relationships/font" Target="fonts/Average-regular.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SourceCodeProLight-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AmaticSC-regular.fntdata"/><Relationship Id="rId16" Type="http://schemas.openxmlformats.org/officeDocument/2006/relationships/slide" Target="slides/slide11.xml"/><Relationship Id="rId38" Type="http://schemas.openxmlformats.org/officeDocument/2006/relationships/font" Target="fonts/SourceCodeProLight-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515885cb03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15885cb03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515885cb03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15885cb03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515885cb03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15885cb03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515885cb03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515885cb03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515885cb03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515885cb03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515885cb03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515885cb03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515885cb03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515885cb03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15885cb03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15885cb03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515885cb03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515885cb03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515885cb03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515885cb03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515885cb03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515885cb03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515885cb03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15885cb03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515885cb03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515885cb03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515885cb03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515885cb03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515885cb03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15885cb03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515885cb03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515885cb03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572359e5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572359e5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72359e51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72359e51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572359e51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572359e51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572359e51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572359e51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572359e51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572359e51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572359e51e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572359e51e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572359e51e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572359e51e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15885cb03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15885cb03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15885cb03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15885cb03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515885cb03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15885cb03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515885cb03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15885cb03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515885cb03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515885cb03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52" name="Shape 52"/>
        <p:cNvGrpSpPr/>
        <p:nvPr/>
      </p:nvGrpSpPr>
      <p:grpSpPr>
        <a:xfrm>
          <a:off x="0" y="0"/>
          <a:ext cx="0" cy="0"/>
          <a:chOff x="0" y="0"/>
          <a:chExt cx="0" cy="0"/>
        </a:xfrm>
      </p:grpSpPr>
      <p:grpSp>
        <p:nvGrpSpPr>
          <p:cNvPr id="53" name="Google Shape;53;p13"/>
          <p:cNvGrpSpPr/>
          <p:nvPr/>
        </p:nvGrpSpPr>
        <p:grpSpPr>
          <a:xfrm>
            <a:off x="4406400" y="0"/>
            <a:ext cx="4737600" cy="5143065"/>
            <a:chOff x="4406400" y="0"/>
            <a:chExt cx="4737600" cy="5143065"/>
          </a:xfrm>
        </p:grpSpPr>
        <p:sp>
          <p:nvSpPr>
            <p:cNvPr id="54" name="Google Shape;54;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73" name="Google Shape;73;p13"/>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74" name="Shape 74"/>
        <p:cNvGrpSpPr/>
        <p:nvPr/>
      </p:nvGrpSpPr>
      <p:grpSpPr>
        <a:xfrm>
          <a:off x="0" y="0"/>
          <a:ext cx="0" cy="0"/>
          <a:chOff x="0" y="0"/>
          <a:chExt cx="0" cy="0"/>
        </a:xfrm>
      </p:grpSpPr>
      <p:pic>
        <p:nvPicPr>
          <p:cNvPr descr="offset_comp_343059.jpg" id="75" name="Google Shape;75;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76" name="Google Shape;76;p1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7" name="Google Shape;77;p14"/>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42900" lvl="0" marL="457200" rtl="0">
              <a:spcBef>
                <a:spcPts val="0"/>
              </a:spcBef>
              <a:spcAft>
                <a:spcPts val="0"/>
              </a:spcAft>
              <a:buClr>
                <a:schemeClr val="dk2"/>
              </a:buClr>
              <a:buSzPts val="1800"/>
              <a:buChar char="●"/>
              <a:defRPr>
                <a:solidFill>
                  <a:schemeClr val="dk2"/>
                </a:solidFill>
              </a:defRPr>
            </a:lvl1pPr>
            <a:lvl2pPr indent="-317500" lvl="1" marL="914400" rtl="0">
              <a:spcBef>
                <a:spcPts val="1600"/>
              </a:spcBef>
              <a:spcAft>
                <a:spcPts val="0"/>
              </a:spcAft>
              <a:buClr>
                <a:schemeClr val="dk2"/>
              </a:buClr>
              <a:buSzPts val="1400"/>
              <a:buChar char="○"/>
              <a:defRPr>
                <a:solidFill>
                  <a:schemeClr val="dk2"/>
                </a:solidFill>
              </a:defRPr>
            </a:lvl2pPr>
            <a:lvl3pPr indent="-317500" lvl="2" marL="1371600" rtl="0">
              <a:spcBef>
                <a:spcPts val="1600"/>
              </a:spcBef>
              <a:spcAft>
                <a:spcPts val="0"/>
              </a:spcAft>
              <a:buClr>
                <a:schemeClr val="dk2"/>
              </a:buClr>
              <a:buSzPts val="1400"/>
              <a:buChar char="■"/>
              <a:defRPr>
                <a:solidFill>
                  <a:schemeClr val="dk2"/>
                </a:solidFill>
              </a:defRPr>
            </a:lvl3pPr>
            <a:lvl4pPr indent="-317500" lvl="3" marL="1828800" rtl="0">
              <a:spcBef>
                <a:spcPts val="1600"/>
              </a:spcBef>
              <a:spcAft>
                <a:spcPts val="0"/>
              </a:spcAft>
              <a:buClr>
                <a:schemeClr val="dk2"/>
              </a:buClr>
              <a:buSzPts val="1400"/>
              <a:buChar char="●"/>
              <a:defRPr>
                <a:solidFill>
                  <a:schemeClr val="dk2"/>
                </a:solidFill>
              </a:defRPr>
            </a:lvl4pPr>
            <a:lvl5pPr indent="-317500" lvl="4" marL="2286000" rtl="0">
              <a:spcBef>
                <a:spcPts val="1600"/>
              </a:spcBef>
              <a:spcAft>
                <a:spcPts val="0"/>
              </a:spcAft>
              <a:buClr>
                <a:schemeClr val="dk2"/>
              </a:buClr>
              <a:buSzPts val="1400"/>
              <a:buChar char="○"/>
              <a:defRPr>
                <a:solidFill>
                  <a:schemeClr val="dk2"/>
                </a:solidFill>
              </a:defRPr>
            </a:lvl5pPr>
            <a:lvl6pPr indent="-317500" lvl="5" marL="2743200" rtl="0">
              <a:spcBef>
                <a:spcPts val="1600"/>
              </a:spcBef>
              <a:spcAft>
                <a:spcPts val="0"/>
              </a:spcAft>
              <a:buClr>
                <a:schemeClr val="dk2"/>
              </a:buClr>
              <a:buSzPts val="1400"/>
              <a:buChar char="■"/>
              <a:defRPr>
                <a:solidFill>
                  <a:schemeClr val="dk2"/>
                </a:solidFill>
              </a:defRPr>
            </a:lvl6pPr>
            <a:lvl7pPr indent="-317500" lvl="6" marL="3200400" rtl="0">
              <a:spcBef>
                <a:spcPts val="1600"/>
              </a:spcBef>
              <a:spcAft>
                <a:spcPts val="0"/>
              </a:spcAft>
              <a:buClr>
                <a:schemeClr val="dk2"/>
              </a:buClr>
              <a:buSzPts val="1400"/>
              <a:buChar char="●"/>
              <a:defRPr>
                <a:solidFill>
                  <a:schemeClr val="dk2"/>
                </a:solidFill>
              </a:defRPr>
            </a:lvl7pPr>
            <a:lvl8pPr indent="-317500" lvl="7" marL="3657600" rtl="0">
              <a:spcBef>
                <a:spcPts val="1600"/>
              </a:spcBef>
              <a:spcAft>
                <a:spcPts val="0"/>
              </a:spcAft>
              <a:buClr>
                <a:schemeClr val="dk2"/>
              </a:buClr>
              <a:buSzPts val="1400"/>
              <a:buChar char="○"/>
              <a:defRPr>
                <a:solidFill>
                  <a:schemeClr val="dk2"/>
                </a:solidFill>
              </a:defRPr>
            </a:lvl8pPr>
            <a:lvl9pPr indent="-317500" lvl="8" marL="4114800" rtl="0">
              <a:spcBef>
                <a:spcPts val="1600"/>
              </a:spcBef>
              <a:spcAft>
                <a:spcPts val="1600"/>
              </a:spcAft>
              <a:buClr>
                <a:schemeClr val="dk2"/>
              </a:buClr>
              <a:buSzPts val="1400"/>
              <a:buChar char="■"/>
              <a:defRPr>
                <a:solidFill>
                  <a:schemeClr val="dk2"/>
                </a:solidFill>
              </a:defRPr>
            </a:lvl9pPr>
          </a:lstStyle>
          <a:p/>
        </p:txBody>
      </p:sp>
      <p:sp>
        <p:nvSpPr>
          <p:cNvPr id="78" name="Google Shape;7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79" name="Google Shape;79;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14"/>
          <p:cNvGrpSpPr/>
          <p:nvPr/>
        </p:nvGrpSpPr>
        <p:grpSpPr>
          <a:xfrm>
            <a:off x="0" y="381001"/>
            <a:ext cx="1037850" cy="1016287"/>
            <a:chOff x="0" y="381001"/>
            <a:chExt cx="1037850" cy="1016287"/>
          </a:xfrm>
        </p:grpSpPr>
        <p:sp>
          <p:nvSpPr>
            <p:cNvPr id="84" name="Google Shape;84;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86" name="Shape 86"/>
        <p:cNvGrpSpPr/>
        <p:nvPr/>
      </p:nvGrpSpPr>
      <p:grpSpPr>
        <a:xfrm>
          <a:off x="0" y="0"/>
          <a:ext cx="0" cy="0"/>
          <a:chOff x="0" y="0"/>
          <a:chExt cx="0" cy="0"/>
        </a:xfrm>
      </p:grpSpPr>
      <p:sp>
        <p:nvSpPr>
          <p:cNvPr id="87" name="Google Shape;87;p15"/>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8" name="Google Shape;88;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90" name="Google Shape;90;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 name="Google Shape;94;p15"/>
          <p:cNvGrpSpPr/>
          <p:nvPr/>
        </p:nvGrpSpPr>
        <p:grpSpPr>
          <a:xfrm>
            <a:off x="0" y="381001"/>
            <a:ext cx="1037850" cy="1016287"/>
            <a:chOff x="0" y="381001"/>
            <a:chExt cx="1037850" cy="1016287"/>
          </a:xfrm>
        </p:grpSpPr>
        <p:sp>
          <p:nvSpPr>
            <p:cNvPr id="95" name="Google Shape;95;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15"/>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98" name="Google Shape;98;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99" name="Shape 99"/>
        <p:cNvGrpSpPr/>
        <p:nvPr/>
      </p:nvGrpSpPr>
      <p:grpSpPr>
        <a:xfrm>
          <a:off x="0" y="0"/>
          <a:ext cx="0" cy="0"/>
          <a:chOff x="0" y="0"/>
          <a:chExt cx="0" cy="0"/>
        </a:xfrm>
      </p:grpSpPr>
      <p:sp>
        <p:nvSpPr>
          <p:cNvPr id="100" name="Google Shape;100;p16"/>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1" name="Google Shape;101;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16"/>
          <p:cNvGrpSpPr/>
          <p:nvPr/>
        </p:nvGrpSpPr>
        <p:grpSpPr>
          <a:xfrm>
            <a:off x="0" y="381001"/>
            <a:ext cx="1037850" cy="1016287"/>
            <a:chOff x="0" y="381001"/>
            <a:chExt cx="1037850" cy="1016287"/>
          </a:xfrm>
        </p:grpSpPr>
        <p:sp>
          <p:nvSpPr>
            <p:cNvPr id="107" name="Google Shape;107;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6"/>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10" name="Google Shape;110;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11" name="Google Shape;111;p16"/>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17"/>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programación orientada a objetos en php</a:t>
            </a:r>
            <a:endParaRPr/>
          </a:p>
        </p:txBody>
      </p:sp>
      <p:sp>
        <p:nvSpPr>
          <p:cNvPr id="117" name="Google Shape;117;p17"/>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TECNOLOGÍA Y APLICACIONES WEB</a:t>
            </a:r>
            <a:endParaRPr/>
          </a:p>
          <a:p>
            <a:pPr indent="0" lvl="0" marL="0" rtl="0" algn="ctr">
              <a:spcBef>
                <a:spcPts val="0"/>
              </a:spcBef>
              <a:spcAft>
                <a:spcPts val="0"/>
              </a:spcAft>
              <a:buNone/>
            </a:pPr>
            <a:r>
              <a:rPr lang="es"/>
              <a:t>MALDONADO MARTINEZ DIANA LAURA 1430459</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ALGUNAS ESPECIFICACIONES</a:t>
            </a:r>
            <a:endParaRPr/>
          </a:p>
        </p:txBody>
      </p:sp>
      <p:sp>
        <p:nvSpPr>
          <p:cNvPr id="182" name="Google Shape;182;p2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s" sz="1400"/>
              <a:t>Un objeto es una variable </a:t>
            </a:r>
            <a:r>
              <a:rPr lang="es" sz="1400"/>
              <a:t>más</a:t>
            </a:r>
            <a:r>
              <a:rPr lang="es" sz="1400"/>
              <a:t> (como los arreglos o enteros), solo que </a:t>
            </a:r>
            <a:r>
              <a:rPr lang="es" sz="1400"/>
              <a:t>actúa</a:t>
            </a:r>
            <a:r>
              <a:rPr lang="es" sz="1400"/>
              <a:t> como una copia de la clase.</a:t>
            </a:r>
            <a:endParaRPr sz="1400"/>
          </a:p>
          <a:p>
            <a:pPr indent="0" lvl="0" marL="457200" rtl="0" algn="l">
              <a:spcBef>
                <a:spcPts val="1600"/>
              </a:spcBef>
              <a:spcAft>
                <a:spcPts val="0"/>
              </a:spcAft>
              <a:buNone/>
            </a:pPr>
            <a:r>
              <a:t/>
            </a:r>
            <a:endParaRPr sz="1400"/>
          </a:p>
          <a:p>
            <a:pPr indent="-317500" lvl="0" marL="457200" rtl="0" algn="l">
              <a:spcBef>
                <a:spcPts val="1600"/>
              </a:spcBef>
              <a:spcAft>
                <a:spcPts val="0"/>
              </a:spcAft>
              <a:buSzPts val="1400"/>
              <a:buChar char="●"/>
            </a:pPr>
            <a:r>
              <a:rPr lang="es" sz="1400"/>
              <a:t>Podemos tener todas las copias (objetos) que se deseen de la misma clase.</a:t>
            </a:r>
            <a:endParaRPr sz="1400"/>
          </a:p>
          <a:p>
            <a:pPr indent="0" lvl="0" marL="457200" rtl="0" algn="l">
              <a:spcBef>
                <a:spcPts val="1600"/>
              </a:spcBef>
              <a:spcAft>
                <a:spcPts val="0"/>
              </a:spcAft>
              <a:buNone/>
            </a:pPr>
            <a:r>
              <a:t/>
            </a:r>
            <a:endParaRPr sz="1400"/>
          </a:p>
          <a:p>
            <a:pPr indent="-317500" lvl="0" marL="457200" rtl="0" algn="l">
              <a:spcBef>
                <a:spcPts val="1600"/>
              </a:spcBef>
              <a:spcAft>
                <a:spcPts val="0"/>
              </a:spcAft>
              <a:buSzPts val="1400"/>
              <a:buChar char="●"/>
            </a:pPr>
            <a:r>
              <a:rPr lang="es" sz="1400"/>
              <a:t>Un objeto suele denominarse como una instancia de una clase.</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herencia de clases</a:t>
            </a:r>
            <a:endParaRPr/>
          </a:p>
        </p:txBody>
      </p:sp>
      <p:sp>
        <p:nvSpPr>
          <p:cNvPr id="188" name="Google Shape;188;p27"/>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400"/>
              <a:t>Los objetos pueden heredar propiedades y métodos de otros objetos. Para ello, PHP permite la “extensión” (herencia) de clases, cuya característica representa la relación existente entre diferentes objetos. Para definir una clase como extensión de una clase “padre” se utiliza la palabra clave extends.</a:t>
            </a:r>
            <a:endParaRPr sz="1400"/>
          </a:p>
        </p:txBody>
      </p:sp>
      <p:pic>
        <p:nvPicPr>
          <p:cNvPr id="189" name="Google Shape;189;p27"/>
          <p:cNvPicPr preferRelativeResize="0"/>
          <p:nvPr/>
        </p:nvPicPr>
        <p:blipFill rotWithShape="1">
          <a:blip r:embed="rId3">
            <a:alphaModFix/>
          </a:blip>
          <a:srcRect b="29760" l="61807" r="21249" t="38072"/>
          <a:stretch/>
        </p:blipFill>
        <p:spPr>
          <a:xfrm>
            <a:off x="2268075" y="2571750"/>
            <a:ext cx="4734502" cy="21937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declaración de clase abstractas</a:t>
            </a:r>
            <a:endParaRPr/>
          </a:p>
        </p:txBody>
      </p:sp>
      <p:sp>
        <p:nvSpPr>
          <p:cNvPr id="195" name="Google Shape;195;p2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Las clases abstractas son aquellas que no necesitan ser instanciadas pero sin embargo, serán heredadas en algún momento. Se definen anteponiendo la palabra clave abstract:</a:t>
            </a:r>
            <a:endParaRPr sz="1400"/>
          </a:p>
          <a:p>
            <a:pPr indent="0" lvl="0" marL="0" rtl="0" algn="l">
              <a:spcBef>
                <a:spcPts val="1600"/>
              </a:spcBef>
              <a:spcAft>
                <a:spcPts val="0"/>
              </a:spcAft>
              <a:buNone/>
            </a:pPr>
            <a:r>
              <a:rPr lang="es" sz="1400"/>
              <a:t>Este tipo de clases, será la que contenga métodos abstractos (que veremos más adelante) y generalmente, su finalidad, es la de declarar clases “genéricas” que necesitan ser declaradas pero a las cuales, no se puede otorgar una definición precisa (No se pueden instanciar), de eso, se encargarán las clases que la hereden).</a:t>
            </a:r>
            <a:endParaRPr sz="1400"/>
          </a:p>
          <a:p>
            <a:pPr indent="0" lvl="0" marL="0" rtl="0" algn="l">
              <a:spcBef>
                <a:spcPts val="1600"/>
              </a:spcBef>
              <a:spcAft>
                <a:spcPts val="1600"/>
              </a:spcAft>
              <a:buNone/>
            </a:pPr>
            <a:r>
              <a:t/>
            </a:r>
            <a:endParaRPr sz="1400"/>
          </a:p>
        </p:txBody>
      </p:sp>
      <p:pic>
        <p:nvPicPr>
          <p:cNvPr id="196" name="Google Shape;196;p28"/>
          <p:cNvPicPr preferRelativeResize="0"/>
          <p:nvPr/>
        </p:nvPicPr>
        <p:blipFill rotWithShape="1">
          <a:blip r:embed="rId3">
            <a:alphaModFix/>
          </a:blip>
          <a:srcRect b="24330" l="59232" r="18403" t="45976"/>
          <a:stretch/>
        </p:blipFill>
        <p:spPr>
          <a:xfrm>
            <a:off x="4114800" y="3420750"/>
            <a:ext cx="4090027" cy="1400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¿qué tipo de clase declarar?</a:t>
            </a:r>
            <a:endParaRPr/>
          </a:p>
        </p:txBody>
      </p:sp>
      <p:sp>
        <p:nvSpPr>
          <p:cNvPr id="202" name="Google Shape;202;p29"/>
          <p:cNvSpPr txBox="1"/>
          <p:nvPr>
            <p:ph idx="1" type="body"/>
          </p:nvPr>
        </p:nvSpPr>
        <p:spPr>
          <a:xfrm>
            <a:off x="534775" y="1278250"/>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400"/>
              <a:t>Hasta este punto hemos conocido cuatro tipos de clases diferentes: clases instanciables, abstractas, heredadas y finales. ¿Cómo saber qué tipo de clase declarar? Todo dependerá, de lo que necesitemos hacer. Este cuadro, puede servirnos como guía básica:</a:t>
            </a:r>
            <a:endParaRPr sz="1400"/>
          </a:p>
        </p:txBody>
      </p:sp>
      <p:pic>
        <p:nvPicPr>
          <p:cNvPr id="203" name="Google Shape;203;p29"/>
          <p:cNvPicPr preferRelativeResize="0"/>
          <p:nvPr/>
        </p:nvPicPr>
        <p:blipFill rotWithShape="1">
          <a:blip r:embed="rId3">
            <a:alphaModFix/>
          </a:blip>
          <a:srcRect b="23812" l="56658" r="16369" t="38245"/>
          <a:stretch/>
        </p:blipFill>
        <p:spPr>
          <a:xfrm>
            <a:off x="2540775" y="2447400"/>
            <a:ext cx="4635322" cy="21710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3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objetos e instancias</a:t>
            </a:r>
            <a:endParaRPr/>
          </a:p>
        </p:txBody>
      </p:sp>
      <p:sp>
        <p:nvSpPr>
          <p:cNvPr id="209" name="Google Shape;209;p3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Una vez que las clases han sido declaradas, será necesario crear los objetos y utilizarlos, aunque hemos visto que algunas clases, como las clases abstractas son solo modelos para otras, y por lo tanto no necesitan instanciar al objeto.</a:t>
            </a:r>
            <a:endParaRPr sz="1400"/>
          </a:p>
          <a:p>
            <a:pPr indent="0" lvl="0" marL="0" rtl="0" algn="l">
              <a:spcBef>
                <a:spcPts val="1600"/>
              </a:spcBef>
              <a:spcAft>
                <a:spcPts val="1600"/>
              </a:spcAft>
              <a:buNone/>
            </a:pPr>
            <a:r>
              <a:rPr b="1" lang="es" sz="1400"/>
              <a:t> Instanciar una clase</a:t>
            </a:r>
            <a:r>
              <a:rPr lang="es" sz="1400"/>
              <a:t> Para instanciar una clase, solo es necesario utilizar la palabra clave new. El objeto será creado, asignando esta instancia a una variable (la cual, adoptará la forma de objeto). Lógicamente, la clase debe haber sido declarada antes de ser instanciada, como se muestra a continuación:</a:t>
            </a:r>
            <a:endParaRPr sz="1400"/>
          </a:p>
        </p:txBody>
      </p:sp>
      <p:pic>
        <p:nvPicPr>
          <p:cNvPr id="210" name="Google Shape;210;p30"/>
          <p:cNvPicPr preferRelativeResize="0"/>
          <p:nvPr/>
        </p:nvPicPr>
        <p:blipFill rotWithShape="1">
          <a:blip r:embed="rId3">
            <a:alphaModFix/>
          </a:blip>
          <a:srcRect b="20515" l="59637" r="19081" t="43193"/>
          <a:stretch/>
        </p:blipFill>
        <p:spPr>
          <a:xfrm>
            <a:off x="1921081" y="3619050"/>
            <a:ext cx="4932779" cy="10906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definición de atributos o propiedades en php</a:t>
            </a:r>
            <a:endParaRPr/>
          </a:p>
        </p:txBody>
      </p:sp>
      <p:sp>
        <p:nvSpPr>
          <p:cNvPr id="216" name="Google Shape;216;p31"/>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200"/>
              <a:t>Las propiedades representan ciertas características del objeto en sí mismo. Se definen anteponiendo la palabra clave var al nombre de la variable (propiedad). No es necesario utilizar la palabra reservada var para la definición de la variable, pues PHP la reconoce por defecto:</a:t>
            </a:r>
            <a:endParaRPr sz="1200"/>
          </a:p>
        </p:txBody>
      </p:sp>
      <p:pic>
        <p:nvPicPr>
          <p:cNvPr id="217" name="Google Shape;217;p31"/>
          <p:cNvPicPr preferRelativeResize="0"/>
          <p:nvPr/>
        </p:nvPicPr>
        <p:blipFill rotWithShape="1">
          <a:blip r:embed="rId3">
            <a:alphaModFix/>
          </a:blip>
          <a:srcRect b="32470" l="63162" r="23282" t="28352"/>
          <a:stretch/>
        </p:blipFill>
        <p:spPr>
          <a:xfrm>
            <a:off x="2788650" y="2392050"/>
            <a:ext cx="3854527" cy="2454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niveles de acceso</a:t>
            </a:r>
            <a:endParaRPr/>
          </a:p>
        </p:txBody>
      </p:sp>
      <p:sp>
        <p:nvSpPr>
          <p:cNvPr id="223" name="Google Shape;223;p32"/>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P</a:t>
            </a:r>
            <a:r>
              <a:rPr b="1" lang="es" sz="1400"/>
              <a:t>ropiedades públicas</a:t>
            </a:r>
            <a:r>
              <a:rPr lang="es" sz="1400"/>
              <a:t> se definen anteponiendo la palabra clave public al nombre de la variable. Éstas, pueden ser accedidas desde cualquier parte de la aplicación, sin restricción.</a:t>
            </a:r>
            <a:endParaRPr sz="1400"/>
          </a:p>
          <a:p>
            <a:pPr indent="0" lvl="0" marL="0" rtl="0" algn="l">
              <a:spcBef>
                <a:spcPts val="1600"/>
              </a:spcBef>
              <a:spcAft>
                <a:spcPts val="0"/>
              </a:spcAft>
              <a:buNone/>
            </a:pPr>
            <a:r>
              <a:t/>
            </a:r>
            <a:endParaRPr sz="1400"/>
          </a:p>
          <a:p>
            <a:pPr indent="0" lvl="0" marL="0" rtl="0" algn="l">
              <a:spcBef>
                <a:spcPts val="1600"/>
              </a:spcBef>
              <a:spcAft>
                <a:spcPts val="0"/>
              </a:spcAft>
              <a:buNone/>
            </a:pPr>
            <a:r>
              <a:t/>
            </a:r>
            <a:endParaRPr sz="1400"/>
          </a:p>
          <a:p>
            <a:pPr indent="0" lvl="0" marL="0" rtl="0" algn="l">
              <a:spcBef>
                <a:spcPts val="1600"/>
              </a:spcBef>
              <a:spcAft>
                <a:spcPts val="1600"/>
              </a:spcAft>
              <a:buNone/>
            </a:pPr>
            <a:r>
              <a:rPr b="1" lang="es" sz="1400"/>
              <a:t>Propiedades privadas</a:t>
            </a:r>
            <a:r>
              <a:rPr lang="es" sz="1400"/>
              <a:t> se definen anteponiendo la palabra clave private al nombre de la variable. Éstas </a:t>
            </a:r>
            <a:r>
              <a:rPr lang="es" sz="1400"/>
              <a:t>sólo</a:t>
            </a:r>
            <a:r>
              <a:rPr lang="es" sz="1400"/>
              <a:t> pueden ser accedidas por la clase que las definió.</a:t>
            </a:r>
            <a:endParaRPr sz="1400"/>
          </a:p>
        </p:txBody>
      </p:sp>
      <p:pic>
        <p:nvPicPr>
          <p:cNvPr id="224" name="Google Shape;224;p32"/>
          <p:cNvPicPr preferRelativeResize="0"/>
          <p:nvPr/>
        </p:nvPicPr>
        <p:blipFill rotWithShape="1">
          <a:blip r:embed="rId3">
            <a:alphaModFix/>
          </a:blip>
          <a:srcRect b="46586" l="61537" r="21113" t="32473"/>
          <a:stretch/>
        </p:blipFill>
        <p:spPr>
          <a:xfrm>
            <a:off x="2999352" y="2131750"/>
            <a:ext cx="3619053" cy="629324"/>
          </a:xfrm>
          <a:prstGeom prst="rect">
            <a:avLst/>
          </a:prstGeom>
          <a:noFill/>
          <a:ln>
            <a:noFill/>
          </a:ln>
        </p:spPr>
      </p:pic>
      <p:pic>
        <p:nvPicPr>
          <p:cNvPr id="225" name="Google Shape;225;p32"/>
          <p:cNvPicPr preferRelativeResize="0"/>
          <p:nvPr/>
        </p:nvPicPr>
        <p:blipFill rotWithShape="1">
          <a:blip r:embed="rId3">
            <a:alphaModFix/>
          </a:blip>
          <a:srcRect b="5378" l="61536" r="20979" t="71115"/>
          <a:stretch/>
        </p:blipFill>
        <p:spPr>
          <a:xfrm>
            <a:off x="2801051" y="3953675"/>
            <a:ext cx="4114803" cy="706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propiedades protegidas</a:t>
            </a:r>
            <a:endParaRPr/>
          </a:p>
        </p:txBody>
      </p:sp>
      <p:sp>
        <p:nvSpPr>
          <p:cNvPr id="231" name="Google Shape;231;p33"/>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Las propiedades protegidas pueden ser accedidas por la propia clase que la definió, así como por las clases que la heredan, pero no, desde otras partes de la aplicación. Éstas, se definen anteponiendo la palabra clave protected al nombre de la variable:</a:t>
            </a:r>
            <a:endParaRPr/>
          </a:p>
        </p:txBody>
      </p:sp>
      <p:pic>
        <p:nvPicPr>
          <p:cNvPr id="232" name="Google Shape;232;p33"/>
          <p:cNvPicPr preferRelativeResize="0"/>
          <p:nvPr/>
        </p:nvPicPr>
        <p:blipFill rotWithShape="1">
          <a:blip r:embed="rId3">
            <a:alphaModFix/>
          </a:blip>
          <a:srcRect b="29485" l="56907" r="22489" t="43861"/>
          <a:stretch/>
        </p:blipFill>
        <p:spPr>
          <a:xfrm>
            <a:off x="1870113" y="3143575"/>
            <a:ext cx="5403778" cy="14253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propiedades </a:t>
            </a:r>
            <a:r>
              <a:rPr lang="es"/>
              <a:t>estáticas</a:t>
            </a:r>
            <a:endParaRPr/>
          </a:p>
        </p:txBody>
      </p:sp>
      <p:sp>
        <p:nvSpPr>
          <p:cNvPr id="238" name="Google Shape;238;p3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Las propiedades estáticas representan una característica de “variabilidad” de sus datos, de gran importancia en PHP. Una propiedad declarada como estática, puede ser accedida sin necesidad de instanciar un objeto y su valor es estático (es decir, no puede ser modificada para cada objeto, es como una variable global para todas las instancias que se crean de ese objeto). Ésta, se define anteponiendo la palabra clave static al nombre de la variable: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3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5" name="Google Shape;245;p35"/>
          <p:cNvPicPr preferRelativeResize="0"/>
          <p:nvPr/>
        </p:nvPicPr>
        <p:blipFill rotWithShape="1">
          <a:blip r:embed="rId3">
            <a:alphaModFix/>
          </a:blip>
          <a:srcRect b="28759" l="60589" r="19757" t="19691"/>
          <a:stretch/>
        </p:blipFill>
        <p:spPr>
          <a:xfrm>
            <a:off x="1474875" y="292850"/>
            <a:ext cx="5317027" cy="44449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Índice</a:t>
            </a:r>
            <a:endParaRPr sz="2400">
              <a:solidFill>
                <a:srgbClr val="FFFFFF"/>
              </a:solidFill>
              <a:latin typeface="Montserrat"/>
              <a:ea typeface="Montserrat"/>
              <a:cs typeface="Montserrat"/>
              <a:sym typeface="Montserrat"/>
            </a:endParaRPr>
          </a:p>
        </p:txBody>
      </p:sp>
      <p:sp>
        <p:nvSpPr>
          <p:cNvPr id="123" name="Google Shape;123;p18"/>
          <p:cNvSpPr txBox="1"/>
          <p:nvPr/>
        </p:nvSpPr>
        <p:spPr>
          <a:xfrm>
            <a:off x="4443275" y="2064600"/>
            <a:ext cx="2796600" cy="20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uFill>
                  <a:noFill/>
                </a:uFill>
                <a:latin typeface="Montserrat"/>
                <a:ea typeface="Montserrat"/>
                <a:cs typeface="Montserrat"/>
                <a:sym typeface="Montserrat"/>
                <a:hlinkClick/>
              </a:rPr>
              <a:t>Presentación de Escribe aquí tu texto</a:t>
            </a:r>
            <a:endParaRPr sz="1800">
              <a:solidFill>
                <a:srgbClr val="FFFFFF"/>
              </a:solidFill>
              <a:latin typeface="Average"/>
              <a:ea typeface="Average"/>
              <a:cs typeface="Average"/>
              <a:sym typeface="Average"/>
            </a:endParaRPr>
          </a:p>
          <a:p>
            <a:pPr indent="0" lvl="0" marL="0" rtl="0" algn="l">
              <a:lnSpc>
                <a:spcPct val="150000"/>
              </a:lnSpc>
              <a:spcBef>
                <a:spcPts val="900"/>
              </a:spcBef>
              <a:spcAft>
                <a:spcPts val="0"/>
              </a:spcAft>
              <a:buNone/>
            </a:pPr>
            <a:r>
              <a:rPr lang="es" sz="700">
                <a:solidFill>
                  <a:srgbClr val="FFFFFF"/>
                </a:solidFill>
                <a:uFill>
                  <a:noFill/>
                </a:uFill>
                <a:latin typeface="Montserrat"/>
                <a:ea typeface="Montserrat"/>
                <a:cs typeface="Montserrat"/>
                <a:sym typeface="Montserrat"/>
                <a:hlinkClick/>
              </a:rPr>
              <a:t> Foco en ordenadores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 sz="700">
                <a:solidFill>
                  <a:srgbClr val="FFFFFF"/>
                </a:solidFill>
                <a:uFill>
                  <a:noFill/>
                </a:uFill>
                <a:latin typeface="Montserrat"/>
                <a:ea typeface="Montserrat"/>
                <a:cs typeface="Montserrat"/>
                <a:sym typeface="Montserrat"/>
                <a:hlinkClick/>
              </a:rPr>
              <a:t> Foco en móviles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 sz="700">
                <a:solidFill>
                  <a:srgbClr val="FFFFFF"/>
                </a:solidFill>
                <a:uFill>
                  <a:noFill/>
                </a:uFill>
                <a:latin typeface="Montserrat"/>
                <a:ea typeface="Montserrat"/>
                <a:cs typeface="Montserrat"/>
                <a:sym typeface="Montserrat"/>
                <a:hlinkClick/>
              </a:rPr>
              <a:t> Foco en móviles en vista horizontal</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 sz="700">
                <a:solidFill>
                  <a:srgbClr val="FFFFFF"/>
                </a:solidFill>
                <a:uFill>
                  <a:noFill/>
                </a:uFill>
                <a:latin typeface="Montserrat"/>
                <a:ea typeface="Montserrat"/>
                <a:cs typeface="Montserrat"/>
                <a:sym typeface="Montserrat"/>
                <a:hlinkClick/>
              </a:rPr>
              <a:t> Foco en wearables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 sz="700">
                <a:solidFill>
                  <a:srgbClr val="FFFFFF"/>
                </a:solidFill>
                <a:uFill>
                  <a:noFill/>
                </a:uFill>
                <a:latin typeface="Montserrat"/>
                <a:ea typeface="Montserrat"/>
                <a:cs typeface="Montserrat"/>
                <a:sym typeface="Montserrat"/>
                <a:hlinkClick/>
              </a:rPr>
              <a:t> Foco en tablets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 sz="700">
                <a:solidFill>
                  <a:srgbClr val="FFFFFF"/>
                </a:solidFill>
                <a:uFill>
                  <a:noFill/>
                </a:uFill>
                <a:latin typeface="Montserrat"/>
                <a:ea typeface="Montserrat"/>
                <a:cs typeface="Montserrat"/>
                <a:sym typeface="Montserrat"/>
                <a:hlinkClick/>
              </a:rPr>
              <a:t> Foco en tablets en vista horizontal</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 sz="700">
                <a:solidFill>
                  <a:srgbClr val="FFFFFF"/>
                </a:solidFill>
                <a:uFill>
                  <a:noFill/>
                </a:uFill>
                <a:latin typeface="Montserrat"/>
                <a:ea typeface="Montserrat"/>
                <a:cs typeface="Montserrat"/>
                <a:sym typeface="Montserrat"/>
                <a:hlinkClick/>
              </a:rPr>
              <a:t> Foco en wearables</a:t>
            </a:r>
            <a:endParaRPr sz="1800">
              <a:solidFill>
                <a:srgbClr val="FFFFFF"/>
              </a:solidFill>
              <a:latin typeface="Average"/>
              <a:ea typeface="Average"/>
              <a:cs typeface="Average"/>
              <a:sym typeface="Average"/>
            </a:endParaRPr>
          </a:p>
          <a:p>
            <a:pPr indent="0" lvl="0" marL="0" rtl="0" algn="l">
              <a:spcBef>
                <a:spcPts val="1300"/>
              </a:spcBef>
              <a:spcAft>
                <a:spcPts val="0"/>
              </a:spcAft>
              <a:buNone/>
            </a:pPr>
            <a:r>
              <a:rPr lang="es">
                <a:solidFill>
                  <a:srgbClr val="FFFFFF"/>
                </a:solidFill>
                <a:uFill>
                  <a:noFill/>
                </a:uFill>
                <a:latin typeface="Montserrat"/>
                <a:ea typeface="Montserrat"/>
                <a:cs typeface="Montserrat"/>
                <a:sym typeface="Montserrat"/>
                <a:hlinkClick/>
              </a:rPr>
              <a:t>Cronología del proyecto</a:t>
            </a:r>
            <a:endParaRPr sz="1800">
              <a:solidFill>
                <a:srgbClr val="FFFFFF"/>
              </a:solidFill>
              <a:latin typeface="Average"/>
              <a:ea typeface="Average"/>
              <a:cs typeface="Average"/>
              <a:sym typeface="Average"/>
            </a:endParaRPr>
          </a:p>
        </p:txBody>
      </p:sp>
      <p:sp>
        <p:nvSpPr>
          <p:cNvPr id="124" name="Google Shape;124;p18"/>
          <p:cNvSpPr txBox="1"/>
          <p:nvPr/>
        </p:nvSpPr>
        <p:spPr>
          <a:xfrm>
            <a:off x="1294300" y="2064601"/>
            <a:ext cx="3018300" cy="202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FFFFF"/>
                </a:solidFill>
                <a:uFill>
                  <a:noFill/>
                </a:uFill>
                <a:latin typeface="Montserrat"/>
                <a:ea typeface="Montserrat"/>
                <a:cs typeface="Montserrat"/>
                <a:sym typeface="Montserrat"/>
                <a:hlinkClick action="ppaction://hlinksldjump" r:id="rId3"/>
              </a:rPr>
              <a:t>Visión general</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
                <a:solidFill>
                  <a:srgbClr val="FFFFFF"/>
                </a:solidFill>
                <a:uFill>
                  <a:noFill/>
                </a:uFill>
                <a:latin typeface="Montserrat"/>
                <a:ea typeface="Montserrat"/>
                <a:cs typeface="Montserrat"/>
                <a:sym typeface="Montserrat"/>
                <a:hlinkClick action="ppaction://hlinksldjump" r:id="rId4"/>
              </a:rPr>
              <a:t>Análisis de los problemas</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
                <a:solidFill>
                  <a:srgbClr val="FFFFFF"/>
                </a:solidFill>
                <a:uFill>
                  <a:noFill/>
                </a:uFill>
                <a:latin typeface="Montserrat"/>
                <a:ea typeface="Montserrat"/>
                <a:cs typeface="Montserrat"/>
                <a:sym typeface="Montserrat"/>
                <a:hlinkClick/>
              </a:rPr>
              <a:t>Objetivo del proyecto</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
                <a:solidFill>
                  <a:srgbClr val="FFFFFF"/>
                </a:solidFill>
                <a:uFill>
                  <a:noFill/>
                </a:uFill>
                <a:latin typeface="Montserrat"/>
                <a:ea typeface="Montserrat"/>
                <a:cs typeface="Montserrat"/>
                <a:sym typeface="Montserrat"/>
                <a:hlinkClick/>
              </a:rPr>
              <a:t>Audiencia objetivo</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
                <a:solidFill>
                  <a:srgbClr val="FFFFFF"/>
                </a:solidFill>
                <a:uFill>
                  <a:noFill/>
                </a:uFill>
                <a:latin typeface="Montserrat"/>
                <a:ea typeface="Montserrat"/>
                <a:cs typeface="Montserrat"/>
                <a:sym typeface="Montserrat"/>
                <a:hlinkClick/>
              </a:rPr>
              <a:t>Tendencias de mercado</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900"/>
              </a:spcAft>
              <a:buNone/>
            </a:pPr>
            <a:r>
              <a:rPr lang="es">
                <a:solidFill>
                  <a:srgbClr val="FFFFFF"/>
                </a:solidFill>
                <a:uFill>
                  <a:noFill/>
                </a:uFill>
                <a:latin typeface="Montserrat"/>
                <a:ea typeface="Montserrat"/>
                <a:cs typeface="Montserrat"/>
                <a:sym typeface="Montserrat"/>
                <a:hlinkClick/>
              </a:rPr>
              <a:t>Diagrama de ciclo</a:t>
            </a:r>
            <a:endParaRPr sz="1800">
              <a:solidFill>
                <a:srgbClr val="FFFFFF"/>
              </a:solidFill>
              <a:latin typeface="Average"/>
              <a:ea typeface="Average"/>
              <a:cs typeface="Average"/>
              <a:sym typeface="Average"/>
            </a:endParaRPr>
          </a:p>
        </p:txBody>
      </p:sp>
      <p:sp>
        <p:nvSpPr>
          <p:cNvPr id="125" name="Google Shape;125;p18"/>
          <p:cNvSpPr txBox="1"/>
          <p:nvPr/>
        </p:nvSpPr>
        <p:spPr>
          <a:xfrm>
            <a:off x="582525" y="1132625"/>
            <a:ext cx="6135000" cy="29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Source Code Pro Light"/>
                <a:ea typeface="Source Code Pro Light"/>
                <a:cs typeface="Source Code Pro Light"/>
                <a:sym typeface="Source Code Pro Light"/>
              </a:rPr>
              <a:t>La POO es un paradigma de programación (o técnica de programación) que utiliza objetos e interacciones en el diseño de un sistema. </a:t>
            </a:r>
            <a:endParaRPr>
              <a:latin typeface="Source Code Pro Light"/>
              <a:ea typeface="Source Code Pro Light"/>
              <a:cs typeface="Source Code Pro Light"/>
              <a:sym typeface="Source Code Pro Light"/>
            </a:endParaRPr>
          </a:p>
          <a:p>
            <a:pPr indent="0" lvl="0" marL="0" rtl="0" algn="l">
              <a:spcBef>
                <a:spcPts val="0"/>
              </a:spcBef>
              <a:spcAft>
                <a:spcPts val="0"/>
              </a:spcAft>
              <a:buNone/>
            </a:pPr>
            <a:r>
              <a:t/>
            </a:r>
            <a:endParaRPr>
              <a:latin typeface="Source Code Pro Light"/>
              <a:ea typeface="Source Code Pro Light"/>
              <a:cs typeface="Source Code Pro Light"/>
              <a:sym typeface="Source Code Pro Light"/>
            </a:endParaRPr>
          </a:p>
          <a:p>
            <a:pPr indent="0" lvl="0" marL="0" rtl="0" algn="l">
              <a:spcBef>
                <a:spcPts val="0"/>
              </a:spcBef>
              <a:spcAft>
                <a:spcPts val="0"/>
              </a:spcAft>
              <a:buNone/>
            </a:pPr>
            <a:r>
              <a:rPr lang="es">
                <a:latin typeface="Source Code Pro Light"/>
                <a:ea typeface="Source Code Pro Light"/>
                <a:cs typeface="Source Code Pro Light"/>
                <a:sym typeface="Source Code Pro Light"/>
              </a:rPr>
              <a:t>Paradigma: teoría cuyo núcleo central [...] suministra la base y modelo para resolver problemas [...] (Definición de la Real Academia Española, vigésimo tercera edición)</a:t>
            </a:r>
            <a:endParaRPr>
              <a:latin typeface="Source Code Pro Light"/>
              <a:ea typeface="Source Code Pro Light"/>
              <a:cs typeface="Source Code Pro Light"/>
              <a:sym typeface="Source Code Pro Light"/>
            </a:endParaRPr>
          </a:p>
          <a:p>
            <a:pPr indent="0" lvl="0" marL="0" rtl="0" algn="l">
              <a:spcBef>
                <a:spcPts val="0"/>
              </a:spcBef>
              <a:spcAft>
                <a:spcPts val="0"/>
              </a:spcAft>
              <a:buNone/>
            </a:pPr>
            <a:r>
              <a:t/>
            </a:r>
            <a:endParaRPr>
              <a:latin typeface="Source Code Pro Light"/>
              <a:ea typeface="Source Code Pro Light"/>
              <a:cs typeface="Source Code Pro Light"/>
              <a:sym typeface="Source Code Pro Light"/>
            </a:endParaRPr>
          </a:p>
          <a:p>
            <a:pPr indent="0" lvl="0" marL="0" rtl="0" algn="l">
              <a:spcBef>
                <a:spcPts val="0"/>
              </a:spcBef>
              <a:spcAft>
                <a:spcPts val="0"/>
              </a:spcAft>
              <a:buNone/>
            </a:pPr>
            <a:r>
              <a:t/>
            </a:r>
            <a:endParaRPr>
              <a:latin typeface="Source Code Pro Light"/>
              <a:ea typeface="Source Code Pro Light"/>
              <a:cs typeface="Source Code Pro Light"/>
              <a:sym typeface="Source Code Pro Light"/>
            </a:endParaRPr>
          </a:p>
          <a:p>
            <a:pPr indent="0" lvl="0" marL="0" rtl="0" algn="l">
              <a:spcBef>
                <a:spcPts val="0"/>
              </a:spcBef>
              <a:spcAft>
                <a:spcPts val="0"/>
              </a:spcAft>
              <a:buNone/>
            </a:pPr>
            <a:r>
              <a:rPr lang="es">
                <a:latin typeface="Source Code Pro Light"/>
                <a:ea typeface="Source Code Pro Light"/>
                <a:cs typeface="Source Code Pro Light"/>
                <a:sym typeface="Source Code Pro Light"/>
              </a:rPr>
              <a:t>Básicamente, este paradigma se compone de 4 pilares y diferentes características que veremos a continuación</a:t>
            </a:r>
            <a:endParaRPr>
              <a:latin typeface="Source Code Pro Light"/>
              <a:ea typeface="Source Code Pro Light"/>
              <a:cs typeface="Source Code Pro Light"/>
              <a:sym typeface="Source Code Pro Light"/>
            </a:endParaRPr>
          </a:p>
        </p:txBody>
      </p:sp>
      <p:pic>
        <p:nvPicPr>
          <p:cNvPr id="126" name="Google Shape;126;p18"/>
          <p:cNvPicPr preferRelativeResize="0"/>
          <p:nvPr/>
        </p:nvPicPr>
        <p:blipFill rotWithShape="1">
          <a:blip r:embed="rId5">
            <a:alphaModFix/>
          </a:blip>
          <a:srcRect b="15737" l="59639" r="19622" t="20754"/>
          <a:stretch/>
        </p:blipFill>
        <p:spPr>
          <a:xfrm>
            <a:off x="7002575" y="2269250"/>
            <a:ext cx="1896277" cy="1908676"/>
          </a:xfrm>
          <a:prstGeom prst="rect">
            <a:avLst/>
          </a:prstGeom>
          <a:noFill/>
          <a:ln>
            <a:noFill/>
          </a:ln>
        </p:spPr>
      </p:pic>
      <p:sp>
        <p:nvSpPr>
          <p:cNvPr id="127" name="Google Shape;127;p18"/>
          <p:cNvSpPr txBox="1"/>
          <p:nvPr>
            <p:ph type="title"/>
          </p:nvPr>
        </p:nvSpPr>
        <p:spPr>
          <a:xfrm>
            <a:off x="582525" y="381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INTRODUCCIÓN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3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ACCEDIENDO A LA PROPIEDADES DE UN OBJETO</a:t>
            </a:r>
            <a:endParaRPr/>
          </a:p>
        </p:txBody>
      </p:sp>
      <p:sp>
        <p:nvSpPr>
          <p:cNvPr id="251" name="Google Shape;251;p3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Para acceder a la propiedad de un objeto, existen varias maneras de hacerlo. Todas ellas, dependerán del ámbito desde el cual se las invoque así como de su condición y visibilidad. </a:t>
            </a:r>
            <a:endParaRPr sz="1200"/>
          </a:p>
          <a:p>
            <a:pPr indent="0" lvl="0" marL="0" rtl="0" algn="l">
              <a:spcBef>
                <a:spcPts val="1600"/>
              </a:spcBef>
              <a:spcAft>
                <a:spcPts val="0"/>
              </a:spcAft>
              <a:buNone/>
            </a:pPr>
            <a:r>
              <a:rPr b="1" lang="es" sz="1200"/>
              <a:t>· Acceso a variables</a:t>
            </a:r>
            <a:r>
              <a:rPr lang="es" sz="1200"/>
              <a:t> desde el ámbito de la clase Se accede a una propiedad no estática dentro de la clase, utilizando la pseudo-variable $this siendo esta pseudo-variable una referencia al objeto mismo, se debe tener en cuenta que la variable que se llamara no llevara adelante el $:</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pic>
        <p:nvPicPr>
          <p:cNvPr id="252" name="Google Shape;252;p36"/>
          <p:cNvPicPr preferRelativeResize="0"/>
          <p:nvPr/>
        </p:nvPicPr>
        <p:blipFill rotWithShape="1">
          <a:blip r:embed="rId3">
            <a:alphaModFix/>
          </a:blip>
          <a:srcRect b="53013" l="29680" r="31688" t="21253"/>
          <a:stretch/>
        </p:blipFill>
        <p:spPr>
          <a:xfrm>
            <a:off x="2590325" y="3361950"/>
            <a:ext cx="3532298" cy="13229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37"/>
          <p:cNvSpPr txBox="1"/>
          <p:nvPr>
            <p:ph idx="1" type="body"/>
          </p:nvPr>
        </p:nvSpPr>
        <p:spPr>
          <a:xfrm>
            <a:off x="311700" y="244500"/>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Cuando la variable es estática, se accede a ella mediante el operador de resolución de ámbito, doble dos-puntos :: anteponiendo la palabra clave self o parent según si trata de una variable de la misma clase o de otra de la cual se ha heredado, respectivamente:</a:t>
            </a:r>
            <a:endParaRPr/>
          </a:p>
        </p:txBody>
      </p:sp>
      <p:pic>
        <p:nvPicPr>
          <p:cNvPr id="258" name="Google Shape;258;p37"/>
          <p:cNvPicPr preferRelativeResize="0"/>
          <p:nvPr/>
        </p:nvPicPr>
        <p:blipFill rotWithShape="1">
          <a:blip r:embed="rId3">
            <a:alphaModFix/>
          </a:blip>
          <a:srcRect b="5521" l="30226" r="31415" t="62654"/>
          <a:stretch/>
        </p:blipFill>
        <p:spPr>
          <a:xfrm>
            <a:off x="2818250" y="2788625"/>
            <a:ext cx="3507499" cy="16360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3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CONSTANTES</a:t>
            </a:r>
            <a:endParaRPr/>
          </a:p>
        </p:txBody>
      </p:sp>
      <p:sp>
        <p:nvSpPr>
          <p:cNvPr id="264" name="Google Shape;264;p3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Otro tipo de “propiedad” de una clase, son las constantes, aquellas que mantienen su valor de forma permanente y sin cambios. A diferencia de las propiedades estáticas que pueden ser declaradas dentro de una clase, las constantes solo pueden tener una visibilidad pública y no deben ser creadas dentro de las clases. El acceso a constantes es exactamente igual que al de otras propiedades. </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pic>
        <p:nvPicPr>
          <p:cNvPr id="265" name="Google Shape;265;p38"/>
          <p:cNvPicPr preferRelativeResize="0"/>
          <p:nvPr/>
        </p:nvPicPr>
        <p:blipFill rotWithShape="1">
          <a:blip r:embed="rId3">
            <a:alphaModFix/>
          </a:blip>
          <a:srcRect b="31797" l="29548" r="30600" t="44816"/>
          <a:stretch/>
        </p:blipFill>
        <p:spPr>
          <a:xfrm>
            <a:off x="2750075" y="2801050"/>
            <a:ext cx="3643849" cy="12022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METODOS PHP</a:t>
            </a:r>
            <a:endParaRPr/>
          </a:p>
        </p:txBody>
      </p:sp>
      <p:sp>
        <p:nvSpPr>
          <p:cNvPr id="271" name="Google Shape;271;p3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Cabe recordar, para quienes vienen de la programación estructurada, que el método de una clase, es un algoritmo igual al de una función. La única diferencia entre método y función, es que llamamos método a las funciones de una clase (en la POO), mientras que llamamos funciones, a los algoritmos de la programación estructurada. </a:t>
            </a:r>
            <a:endParaRPr sz="1200"/>
          </a:p>
          <a:p>
            <a:pPr indent="0" lvl="0" marL="0" rtl="0" algn="l">
              <a:spcBef>
                <a:spcPts val="1600"/>
              </a:spcBef>
              <a:spcAft>
                <a:spcPts val="0"/>
              </a:spcAft>
              <a:buNone/>
            </a:pPr>
            <a:r>
              <a:rPr lang="es" sz="1200"/>
              <a:t>La forma de declarar un método es anteponiendo la palabra clave function al nombre del método, seguido por un par paréntesis de apertura y cierre y llaves que </a:t>
            </a:r>
            <a:r>
              <a:rPr lang="es" sz="1200"/>
              <a:t>encierran</a:t>
            </a:r>
            <a:r>
              <a:rPr lang="es" sz="1200"/>
              <a:t> el algoritmo:</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pic>
        <p:nvPicPr>
          <p:cNvPr id="272" name="Google Shape;272;p39"/>
          <p:cNvPicPr preferRelativeResize="0"/>
          <p:nvPr/>
        </p:nvPicPr>
        <p:blipFill rotWithShape="1">
          <a:blip r:embed="rId3">
            <a:alphaModFix/>
          </a:blip>
          <a:srcRect b="25286" l="37954" r="40223" t="37345"/>
          <a:stretch/>
        </p:blipFill>
        <p:spPr>
          <a:xfrm>
            <a:off x="4697325" y="2974550"/>
            <a:ext cx="2577925" cy="19210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4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métodos</a:t>
            </a:r>
            <a:r>
              <a:rPr lang="es"/>
              <a:t> </a:t>
            </a:r>
            <a:r>
              <a:rPr lang="es"/>
              <a:t>públicos</a:t>
            </a:r>
            <a:r>
              <a:rPr lang="es"/>
              <a:t>, privados, protegidos y </a:t>
            </a:r>
            <a:r>
              <a:rPr lang="es"/>
              <a:t>estáticos</a:t>
            </a:r>
            <a:endParaRPr/>
          </a:p>
        </p:txBody>
      </p:sp>
      <p:sp>
        <p:nvSpPr>
          <p:cNvPr id="278" name="Google Shape;278;p4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Los métodos, al igual que las propiedades, pueden ser públicos, privados, protegidos o estáticos. La forma de declarar su visibilidad tanto como las características de ésta, es exactamente la misma que para las propiedades. </a:t>
            </a:r>
            <a:endParaRPr sz="1200"/>
          </a:p>
          <a:p>
            <a:pPr indent="0" lvl="0" marL="0" rtl="0" algn="l">
              <a:spcBef>
                <a:spcPts val="1600"/>
              </a:spcBef>
              <a:spcAft>
                <a:spcPts val="0"/>
              </a:spcAft>
              <a:buNone/>
            </a:pPr>
            <a:r>
              <a:rPr lang="es" sz="1200"/>
              <a:t>Los métodos abstractos por el contrario, </a:t>
            </a:r>
            <a:r>
              <a:rPr lang="es" sz="1200"/>
              <a:t>sólo</a:t>
            </a:r>
            <a:r>
              <a:rPr lang="es" sz="1200"/>
              <a:t> pueden ser creados en las clases cuya declaración haya sido abstracta. De lo contrario mostrará un error al ejecutar el código.</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pic>
        <p:nvPicPr>
          <p:cNvPr id="279" name="Google Shape;279;p40"/>
          <p:cNvPicPr preferRelativeResize="0"/>
          <p:nvPr/>
        </p:nvPicPr>
        <p:blipFill rotWithShape="1">
          <a:blip r:embed="rId3">
            <a:alphaModFix/>
          </a:blip>
          <a:srcRect b="16852" l="34837" r="36292" t="44335"/>
          <a:stretch/>
        </p:blipFill>
        <p:spPr>
          <a:xfrm>
            <a:off x="3197650" y="2850625"/>
            <a:ext cx="2639925" cy="19954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4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métodos</a:t>
            </a:r>
            <a:r>
              <a:rPr lang="es"/>
              <a:t> </a:t>
            </a:r>
            <a:r>
              <a:rPr lang="es"/>
              <a:t>mágicos</a:t>
            </a:r>
            <a:endParaRPr/>
          </a:p>
        </p:txBody>
      </p:sp>
      <p:sp>
        <p:nvSpPr>
          <p:cNvPr id="285" name="Google Shape;285;p41"/>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PHP, nos trae una gran cantidad de auto-denominados “métodos mágicos”. Estos métodos, otorgan una funcionalidad pre-definida por PHP, que pueden aportar valor a nuestras clases y ahorrarnos grandes cantidades de código. </a:t>
            </a:r>
            <a:endParaRPr/>
          </a:p>
          <a:p>
            <a:pPr indent="0" lvl="0" marL="0" rtl="0" algn="l">
              <a:spcBef>
                <a:spcPts val="1600"/>
              </a:spcBef>
              <a:spcAft>
                <a:spcPts val="1600"/>
              </a:spcAft>
              <a:buNone/>
            </a:pPr>
            <a:r>
              <a:rPr lang="es"/>
              <a:t>Lo que muchos programadores consideramos, ayuda a convertir a PHP en un lenguaje orientado a objetos, cada vez más robusto.</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4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El Método Mágico __construct()</a:t>
            </a:r>
            <a:endParaRPr/>
          </a:p>
        </p:txBody>
      </p:sp>
      <p:sp>
        <p:nvSpPr>
          <p:cNvPr id="291" name="Google Shape;291;p42"/>
          <p:cNvSpPr txBox="1"/>
          <p:nvPr>
            <p:ph idx="1" type="body"/>
          </p:nvPr>
        </p:nvSpPr>
        <p:spPr>
          <a:xfrm>
            <a:off x="311700" y="1228675"/>
            <a:ext cx="34932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El método __construct() es aquel que será invocado de manera automática, al instanciar un objeto. Su función es la de ejecutar cualquier inicialización que el objeto necesite antes de ser utilizado.</a:t>
            </a:r>
            <a:endParaRPr sz="1400"/>
          </a:p>
          <a:p>
            <a:pPr indent="0" lvl="0" marL="0" rtl="0" algn="l">
              <a:spcBef>
                <a:spcPts val="1600"/>
              </a:spcBef>
              <a:spcAft>
                <a:spcPts val="0"/>
              </a:spcAft>
              <a:buNone/>
            </a:pPr>
            <a:r>
              <a:t/>
            </a:r>
            <a:endParaRPr sz="1400"/>
          </a:p>
          <a:p>
            <a:pPr indent="0" lvl="0" marL="0" rtl="0" algn="l">
              <a:spcBef>
                <a:spcPts val="1600"/>
              </a:spcBef>
              <a:spcAft>
                <a:spcPts val="1600"/>
              </a:spcAft>
              <a:buNone/>
            </a:pPr>
            <a:r>
              <a:t/>
            </a:r>
            <a:endParaRPr sz="1400"/>
          </a:p>
        </p:txBody>
      </p:sp>
      <p:pic>
        <p:nvPicPr>
          <p:cNvPr id="292" name="Google Shape;292;p42"/>
          <p:cNvPicPr preferRelativeResize="0"/>
          <p:nvPr/>
        </p:nvPicPr>
        <p:blipFill rotWithShape="1">
          <a:blip r:embed="rId3">
            <a:alphaModFix/>
          </a:blip>
          <a:srcRect b="17191" l="31446" r="33176" t="21254"/>
          <a:stretch/>
        </p:blipFill>
        <p:spPr>
          <a:xfrm>
            <a:off x="4572000" y="1228675"/>
            <a:ext cx="4260301" cy="32083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4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El método mágico __destruct()</a:t>
            </a:r>
            <a:endParaRPr/>
          </a:p>
        </p:txBody>
      </p:sp>
      <p:sp>
        <p:nvSpPr>
          <p:cNvPr id="298" name="Google Shape;298;p43"/>
          <p:cNvSpPr txBox="1"/>
          <p:nvPr>
            <p:ph idx="1" type="body"/>
          </p:nvPr>
        </p:nvSpPr>
        <p:spPr>
          <a:xfrm>
            <a:off x="311700" y="1228675"/>
            <a:ext cx="34437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El método __destruct() es el encargado de liberar de la memoria, al objeto cuando ya no es referenciado. Se puede aprovechar este método, para realizar otras tareas que se estimen necesarias al momento de destruir un objeto.</a:t>
            </a:r>
            <a:endParaRPr/>
          </a:p>
        </p:txBody>
      </p:sp>
      <p:pic>
        <p:nvPicPr>
          <p:cNvPr id="299" name="Google Shape;299;p43"/>
          <p:cNvPicPr preferRelativeResize="0"/>
          <p:nvPr/>
        </p:nvPicPr>
        <p:blipFill rotWithShape="1">
          <a:blip r:embed="rId3">
            <a:alphaModFix/>
          </a:blip>
          <a:srcRect b="19332" l="32262" r="33272" t="11720"/>
          <a:stretch/>
        </p:blipFill>
        <p:spPr>
          <a:xfrm>
            <a:off x="5184863" y="1228675"/>
            <a:ext cx="3200613" cy="35997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4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interfaces</a:t>
            </a:r>
            <a:endParaRPr/>
          </a:p>
        </p:txBody>
      </p:sp>
      <p:sp>
        <p:nvSpPr>
          <p:cNvPr id="305" name="Google Shape;305;p4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Una interfaz es un conjunto de métodos abstractos y de constantes cuya funcionalidad es la de determinar el funcionamiento de una clase, es decir, funciona como un molde o como una plantilla. Al ser sus métodos abstractos estos no tiene funcionalidad alguna, sólo se definen su tipo, argumento y tipo de retorno. </a:t>
            </a:r>
            <a:endParaRPr sz="1400"/>
          </a:p>
          <a:p>
            <a:pPr indent="0" lvl="0" marL="0" rtl="0" algn="l">
              <a:spcBef>
                <a:spcPts val="1600"/>
              </a:spcBef>
              <a:spcAft>
                <a:spcPts val="1600"/>
              </a:spcAft>
              <a:buNone/>
            </a:pPr>
            <a:r>
              <a:rPr lang="es" sz="1400"/>
              <a:t>Para implementar una interface es necesario que la clase que quiera hacer uso de sus métodos utilice la palabra reservada implements. La clase que la implemente, de igual modo debe sobrescribir los métodos y añadir su funcionalidad.</a:t>
            </a:r>
            <a:endParaRPr sz="14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4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construcción de una Interfaz es la siguiente:</a:t>
            </a:r>
            <a:endParaRPr/>
          </a:p>
        </p:txBody>
      </p:sp>
      <p:sp>
        <p:nvSpPr>
          <p:cNvPr id="311" name="Google Shape;311;p4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12" name="Google Shape;312;p45"/>
          <p:cNvPicPr preferRelativeResize="0"/>
          <p:nvPr/>
        </p:nvPicPr>
        <p:blipFill rotWithShape="1">
          <a:blip r:embed="rId3">
            <a:alphaModFix/>
          </a:blip>
          <a:srcRect b="28283" l="27653" r="29651" t="25189"/>
          <a:stretch/>
        </p:blipFill>
        <p:spPr>
          <a:xfrm>
            <a:off x="1660801" y="1228675"/>
            <a:ext cx="5713175" cy="30296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CARACTERÍSTICAS</a:t>
            </a:r>
            <a:r>
              <a:rPr lang="es"/>
              <a:t> CONCEPTUALES DE LA POO</a:t>
            </a:r>
            <a:endParaRPr/>
          </a:p>
        </p:txBody>
      </p:sp>
      <p:sp>
        <p:nvSpPr>
          <p:cNvPr id="133" name="Google Shape;133;p19"/>
          <p:cNvSpPr txBox="1"/>
          <p:nvPr>
            <p:ph idx="4294967295" type="body"/>
          </p:nvPr>
        </p:nvSpPr>
        <p:spPr>
          <a:xfrm>
            <a:off x="311700" y="1216300"/>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L</a:t>
            </a:r>
            <a:r>
              <a:rPr lang="es" sz="1400">
                <a:latin typeface="Source Code Pro Light"/>
                <a:ea typeface="Source Code Pro Light"/>
                <a:cs typeface="Source Code Pro Light"/>
                <a:sym typeface="Source Code Pro Light"/>
              </a:rPr>
              <a:t>a POO debe guardar ciertas características que la identifican y diferencian de otros paradigmas de programación. </a:t>
            </a:r>
            <a:endParaRPr sz="1400">
              <a:latin typeface="Source Code Pro Light"/>
              <a:ea typeface="Source Code Pro Light"/>
              <a:cs typeface="Source Code Pro Light"/>
              <a:sym typeface="Source Code Pro Light"/>
            </a:endParaRPr>
          </a:p>
          <a:p>
            <a:pPr indent="-317500" lvl="0" marL="457200" rtl="0" algn="just">
              <a:spcBef>
                <a:spcPts val="1600"/>
              </a:spcBef>
              <a:spcAft>
                <a:spcPts val="0"/>
              </a:spcAft>
              <a:buClr>
                <a:srgbClr val="000000"/>
              </a:buClr>
              <a:buSzPts val="1400"/>
              <a:buFont typeface="Source Code Pro Light"/>
              <a:buChar char="●"/>
            </a:pPr>
            <a:r>
              <a:rPr lang="es" sz="1400">
                <a:solidFill>
                  <a:srgbClr val="000000"/>
                </a:solidFill>
                <a:latin typeface="Source Code Pro Light"/>
                <a:ea typeface="Source Code Pro Light"/>
                <a:cs typeface="Source Code Pro Light"/>
                <a:sym typeface="Source Code Pro Light"/>
              </a:rPr>
              <a:t>Abstracción: es la encargada de definir las características de un objeto</a:t>
            </a:r>
            <a:endParaRPr sz="1400">
              <a:solidFill>
                <a:srgbClr val="000000"/>
              </a:solidFill>
              <a:latin typeface="Source Code Pro Light"/>
              <a:ea typeface="Source Code Pro Light"/>
              <a:cs typeface="Source Code Pro Light"/>
              <a:sym typeface="Source Code Pro Light"/>
            </a:endParaRPr>
          </a:p>
          <a:p>
            <a:pPr indent="-317500" lvl="0" marL="457200" rtl="0" algn="just">
              <a:spcBef>
                <a:spcPts val="0"/>
              </a:spcBef>
              <a:spcAft>
                <a:spcPts val="0"/>
              </a:spcAft>
              <a:buClr>
                <a:srgbClr val="000000"/>
              </a:buClr>
              <a:buSzPts val="1400"/>
              <a:buFont typeface="Source Code Pro Light"/>
              <a:buChar char="●"/>
            </a:pPr>
            <a:r>
              <a:rPr lang="es" sz="1400">
                <a:solidFill>
                  <a:srgbClr val="000000"/>
                </a:solidFill>
                <a:latin typeface="Source Code Pro Light"/>
                <a:ea typeface="Source Code Pro Light"/>
                <a:cs typeface="Source Code Pro Light"/>
                <a:sym typeface="Source Code Pro Light"/>
              </a:rPr>
              <a:t>Encapsulamiento: reúne cada uno de los elementos a los cuales se pueden considerar pertenecientes a una misma entidad</a:t>
            </a:r>
            <a:endParaRPr sz="1400">
              <a:solidFill>
                <a:srgbClr val="000000"/>
              </a:solidFill>
              <a:latin typeface="Source Code Pro Light"/>
              <a:ea typeface="Source Code Pro Light"/>
              <a:cs typeface="Source Code Pro Light"/>
              <a:sym typeface="Source Code Pro Light"/>
            </a:endParaRPr>
          </a:p>
          <a:p>
            <a:pPr indent="-317500" lvl="0" marL="457200" rtl="0" algn="just">
              <a:spcBef>
                <a:spcPts val="0"/>
              </a:spcBef>
              <a:spcAft>
                <a:spcPts val="0"/>
              </a:spcAft>
              <a:buClr>
                <a:srgbClr val="000000"/>
              </a:buClr>
              <a:buSzPts val="1400"/>
              <a:buFont typeface="Source Code Pro Light"/>
              <a:buChar char="●"/>
            </a:pPr>
            <a:r>
              <a:rPr lang="es" sz="1400">
                <a:solidFill>
                  <a:srgbClr val="000000"/>
                </a:solidFill>
                <a:latin typeface="Source Code Pro Light"/>
                <a:ea typeface="Source Code Pro Light"/>
                <a:cs typeface="Source Code Pro Light"/>
                <a:sym typeface="Source Code Pro Light"/>
              </a:rPr>
              <a:t>Modularidad: es la cual permite dividir una aplicación en varias partes más pequeñas digámoslo así en módulos, independientes unas de otras.</a:t>
            </a:r>
            <a:endParaRPr sz="1400">
              <a:latin typeface="Source Code Pro Light"/>
              <a:ea typeface="Source Code Pro Light"/>
              <a:cs typeface="Source Code Pro Light"/>
              <a:sym typeface="Source Code Pro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4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agregación y composición en php</a:t>
            </a:r>
            <a:endParaRPr/>
          </a:p>
        </p:txBody>
      </p:sp>
      <p:sp>
        <p:nvSpPr>
          <p:cNvPr id="318" name="Google Shape;318;p4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PHP también podemos mapear las diferentes relaciones que realizamos en los diagramas UML, como lo son la agregación y composición. </a:t>
            </a:r>
            <a:endParaRPr/>
          </a:p>
          <a:p>
            <a:pPr indent="0" lvl="0" marL="0" rtl="0" algn="l">
              <a:spcBef>
                <a:spcPts val="1600"/>
              </a:spcBef>
              <a:spcAft>
                <a:spcPts val="1600"/>
              </a:spcAft>
              <a:buNone/>
            </a:pPr>
            <a:r>
              <a:rPr lang="es"/>
              <a:t>Agregación: Según lo estudiado en UML, sabemos que una agregación es un tipo de relación dinámica, en donde el tiempo de vida del objeto incluido es independiente del que lo incluye (el objeto base utiliza al incluido para su funcionamiento).</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4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composición</a:t>
            </a:r>
            <a:endParaRPr/>
          </a:p>
        </p:txBody>
      </p:sp>
      <p:sp>
        <p:nvSpPr>
          <p:cNvPr id="324" name="Google Shape;324;p47"/>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Según UML, una composición es un tipo de relación estática, en donde el tiempo de vida del objeto incluido está condicionado por el tiempo de vida del que lo incluye (el Objeto base se construye a partir del objeto incluido, es decir, es "parte/todo").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139" name="Google Shape;139;p20"/>
          <p:cNvSpPr txBox="1"/>
          <p:nvPr>
            <p:ph idx="1" type="body"/>
          </p:nvPr>
        </p:nvSpPr>
        <p:spPr>
          <a:xfrm>
            <a:off x="756025" y="433800"/>
            <a:ext cx="8080800" cy="4288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Source Code Pro Light"/>
              <a:buChar char="●"/>
            </a:pPr>
            <a:r>
              <a:rPr lang="es" sz="1200">
                <a:solidFill>
                  <a:srgbClr val="000000"/>
                </a:solidFill>
                <a:latin typeface="Source Code Pro Light"/>
                <a:ea typeface="Source Code Pro Light"/>
                <a:cs typeface="Source Code Pro Light"/>
                <a:sym typeface="Source Code Pro Light"/>
              </a:rPr>
              <a:t>Ocultación: los objetos son aislados del exterior, negando así alguna modificación a la información que contengan y denegando acceder a la misma.</a:t>
            </a:r>
            <a:endParaRPr sz="1200">
              <a:solidFill>
                <a:srgbClr val="000000"/>
              </a:solidFill>
              <a:latin typeface="Source Code Pro Light"/>
              <a:ea typeface="Source Code Pro Light"/>
              <a:cs typeface="Source Code Pro Light"/>
              <a:sym typeface="Source Code Pro Light"/>
            </a:endParaRPr>
          </a:p>
          <a:p>
            <a:pPr indent="0" lvl="0" marL="457200" rtl="0" algn="l">
              <a:spcBef>
                <a:spcPts val="0"/>
              </a:spcBef>
              <a:spcAft>
                <a:spcPts val="0"/>
              </a:spcAft>
              <a:buNone/>
            </a:pPr>
            <a:r>
              <a:t/>
            </a:r>
            <a:endParaRPr sz="1200">
              <a:solidFill>
                <a:srgbClr val="000000"/>
              </a:solidFill>
              <a:latin typeface="Source Code Pro Light"/>
              <a:ea typeface="Source Code Pro Light"/>
              <a:cs typeface="Source Code Pro Light"/>
              <a:sym typeface="Source Code Pro Light"/>
            </a:endParaRPr>
          </a:p>
          <a:p>
            <a:pPr indent="-304800" lvl="0" marL="457200" rtl="0" algn="l">
              <a:spcBef>
                <a:spcPts val="0"/>
              </a:spcBef>
              <a:spcAft>
                <a:spcPts val="0"/>
              </a:spcAft>
              <a:buClr>
                <a:srgbClr val="000000"/>
              </a:buClr>
              <a:buSzPts val="1200"/>
              <a:buFont typeface="Source Code Pro Light"/>
              <a:buChar char="●"/>
            </a:pPr>
            <a:r>
              <a:rPr lang="es" sz="1200">
                <a:solidFill>
                  <a:srgbClr val="000000"/>
                </a:solidFill>
                <a:latin typeface="Source Code Pro Light"/>
                <a:ea typeface="Source Code Pro Light"/>
                <a:cs typeface="Source Code Pro Light"/>
                <a:sym typeface="Source Code Pro Light"/>
              </a:rPr>
              <a:t>Polimorfismo: permite que varios objetos diferentes puedan contar con un mismo nombre pero sí que uno del otro interfiera en sus propiedades o atributos.</a:t>
            </a:r>
            <a:endParaRPr sz="1200">
              <a:solidFill>
                <a:srgbClr val="000000"/>
              </a:solidFill>
              <a:latin typeface="Source Code Pro Light"/>
              <a:ea typeface="Source Code Pro Light"/>
              <a:cs typeface="Source Code Pro Light"/>
              <a:sym typeface="Source Code Pro Light"/>
            </a:endParaRPr>
          </a:p>
          <a:p>
            <a:pPr indent="0" lvl="0" marL="457200" rtl="0" algn="l">
              <a:spcBef>
                <a:spcPts val="0"/>
              </a:spcBef>
              <a:spcAft>
                <a:spcPts val="0"/>
              </a:spcAft>
              <a:buNone/>
            </a:pPr>
            <a:r>
              <a:t/>
            </a:r>
            <a:endParaRPr sz="1200">
              <a:solidFill>
                <a:srgbClr val="000000"/>
              </a:solidFill>
              <a:latin typeface="Source Code Pro Light"/>
              <a:ea typeface="Source Code Pro Light"/>
              <a:cs typeface="Source Code Pro Light"/>
              <a:sym typeface="Source Code Pro Light"/>
            </a:endParaRPr>
          </a:p>
          <a:p>
            <a:pPr indent="-304800" lvl="0" marL="457200" rtl="0" algn="l">
              <a:spcBef>
                <a:spcPts val="0"/>
              </a:spcBef>
              <a:spcAft>
                <a:spcPts val="0"/>
              </a:spcAft>
              <a:buClr>
                <a:srgbClr val="000000"/>
              </a:buClr>
              <a:buSzPts val="1200"/>
              <a:buFont typeface="Source Code Pro Light"/>
              <a:buChar char="●"/>
            </a:pPr>
            <a:r>
              <a:rPr lang="es" sz="1200">
                <a:solidFill>
                  <a:srgbClr val="000000"/>
                </a:solidFill>
                <a:latin typeface="Source Code Pro Light"/>
                <a:ea typeface="Source Code Pro Light"/>
                <a:cs typeface="Source Code Pro Light"/>
                <a:sym typeface="Source Code Pro Light"/>
              </a:rPr>
              <a:t>Herencia: Es la relación existente entre dos o más clases, donde una es la principal (padre) y otras son secundarias y dependen (heredan) de ellas (clases “hijas”), donde a la vez, los objetos heredan las características de los objetos de los cuales heredan. </a:t>
            </a:r>
            <a:endParaRPr sz="1200">
              <a:solidFill>
                <a:srgbClr val="000000"/>
              </a:solidFill>
              <a:latin typeface="Source Code Pro Light"/>
              <a:ea typeface="Source Code Pro Light"/>
              <a:cs typeface="Source Code Pro Light"/>
              <a:sym typeface="Source Code Pro Light"/>
            </a:endParaRPr>
          </a:p>
          <a:p>
            <a:pPr indent="0" lvl="0" marL="457200" rtl="0" algn="l">
              <a:spcBef>
                <a:spcPts val="0"/>
              </a:spcBef>
              <a:spcAft>
                <a:spcPts val="0"/>
              </a:spcAft>
              <a:buNone/>
            </a:pPr>
            <a:r>
              <a:t/>
            </a:r>
            <a:endParaRPr sz="1200">
              <a:solidFill>
                <a:srgbClr val="000000"/>
              </a:solidFill>
              <a:latin typeface="Source Code Pro Light"/>
              <a:ea typeface="Source Code Pro Light"/>
              <a:cs typeface="Source Code Pro Light"/>
              <a:sym typeface="Source Code Pro Light"/>
            </a:endParaRPr>
          </a:p>
          <a:p>
            <a:pPr indent="-304800" lvl="0" marL="457200" rtl="0" algn="l">
              <a:spcBef>
                <a:spcPts val="0"/>
              </a:spcBef>
              <a:spcAft>
                <a:spcPts val="0"/>
              </a:spcAft>
              <a:buClr>
                <a:srgbClr val="000000"/>
              </a:buClr>
              <a:buSzPts val="1200"/>
              <a:buFont typeface="Source Code Pro Light"/>
              <a:buChar char="●"/>
            </a:pPr>
            <a:r>
              <a:rPr lang="es" sz="1200">
                <a:solidFill>
                  <a:srgbClr val="000000"/>
                </a:solidFill>
                <a:latin typeface="Source Code Pro Light"/>
                <a:ea typeface="Source Code Pro Light"/>
                <a:cs typeface="Source Code Pro Light"/>
                <a:sym typeface="Source Code Pro Light"/>
              </a:rPr>
              <a:t> Recolección de basura; Es la técnica que consiste en destruir aquellos objetos cuando ya no son necesarios, liberándonos de la memoria.</a:t>
            </a:r>
            <a:endParaRPr sz="1200">
              <a:solidFill>
                <a:srgbClr val="000000"/>
              </a:solidFill>
              <a:latin typeface="Source Code Pro Light"/>
              <a:ea typeface="Source Code Pro Light"/>
              <a:cs typeface="Source Code Pro Light"/>
              <a:sym typeface="Source Code Pro Light"/>
            </a:endParaRPr>
          </a:p>
          <a:p>
            <a:pPr indent="0" lvl="0" marL="0" rtl="0" algn="l">
              <a:spcBef>
                <a:spcPts val="0"/>
              </a:spcBef>
              <a:spcAft>
                <a:spcPts val="1600"/>
              </a:spcAft>
              <a:buNone/>
            </a:pPr>
            <a:r>
              <a:t/>
            </a:r>
            <a:endParaRPr>
              <a:solidFill>
                <a:srgbClr val="FFFFFF"/>
              </a:solidFill>
            </a:endParaRPr>
          </a:p>
        </p:txBody>
      </p:sp>
      <p:sp>
        <p:nvSpPr>
          <p:cNvPr id="140" name="Google Shape;140;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141" name="Google Shape;141;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solidFill>
                <a:srgbClr val="FFFFFF"/>
              </a:solidFill>
            </a:endParaRPr>
          </a:p>
        </p:txBody>
      </p:sp>
      <p:sp>
        <p:nvSpPr>
          <p:cNvPr id="142" name="Google Shape;142;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03</a:t>
            </a:r>
            <a:endParaRPr sz="1300">
              <a:solidFill>
                <a:srgbClr val="FFFFFF"/>
              </a:solidFill>
            </a:endParaRPr>
          </a:p>
        </p:txBody>
      </p:sp>
      <p:sp>
        <p:nvSpPr>
          <p:cNvPr id="143" name="Google Shape;143;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FFFFFF"/>
                </a:solidFill>
              </a:rPr>
              <a:t>Escribe aquí tu texto Escribe aquí tu texto Escribe aquí tu texto Escribe aquí tu texto Escribe aquí tu texto Escribe aquí tu texto Escribe aquí tu texto.</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clases o clases concretas</a:t>
            </a:r>
            <a:endParaRPr/>
          </a:p>
        </p:txBody>
      </p:sp>
      <p:sp>
        <p:nvSpPr>
          <p:cNvPr id="149" name="Google Shape;149;p21"/>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Una clase es un modelo que se utiliza para crear objetos que comparten un mismo comportamiento, estado e identidad.</a:t>
            </a:r>
            <a:endParaRPr/>
          </a:p>
          <a:p>
            <a:pPr indent="0" lvl="0" marL="0" rtl="0" algn="l">
              <a:spcBef>
                <a:spcPts val="1600"/>
              </a:spcBef>
              <a:spcAft>
                <a:spcPts val="1600"/>
              </a:spcAft>
              <a:buNone/>
            </a:pPr>
            <a:r>
              <a:rPr b="1" lang="es"/>
              <a:t>Objeto</a:t>
            </a:r>
            <a:r>
              <a:rPr lang="es"/>
              <a:t> Es una entidad provista de métodos o mensajes a los cuales responde (comportamiento); atributos con valores concretos (estado); y propiedades (identidad).</a:t>
            </a:r>
            <a:endParaRPr/>
          </a:p>
        </p:txBody>
      </p:sp>
      <p:pic>
        <p:nvPicPr>
          <p:cNvPr id="150" name="Google Shape;150;p21"/>
          <p:cNvPicPr preferRelativeResize="0"/>
          <p:nvPr/>
        </p:nvPicPr>
        <p:blipFill rotWithShape="1">
          <a:blip r:embed="rId3">
            <a:alphaModFix/>
          </a:blip>
          <a:srcRect b="30410" l="59367" r="18945" t="54742"/>
          <a:stretch/>
        </p:blipFill>
        <p:spPr>
          <a:xfrm>
            <a:off x="2644111" y="3445526"/>
            <a:ext cx="3855776" cy="867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2"/>
          <p:cNvSpPr txBox="1"/>
          <p:nvPr>
            <p:ph idx="1" type="body"/>
          </p:nvPr>
        </p:nvSpPr>
        <p:spPr>
          <a:xfrm>
            <a:off x="311700" y="336325"/>
            <a:ext cx="39270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t>Método</a:t>
            </a:r>
            <a:r>
              <a:rPr lang="es"/>
              <a:t> Es el algoritmo asociado a un objeto que indica la capacidad de lo que éste puede hacer.</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b="1" lang="es"/>
              <a:t>Propiedades y atributos</a:t>
            </a:r>
            <a:r>
              <a:rPr lang="es"/>
              <a:t> Las propiedades y atributos, son variables que contienen datos asociados a un objeto.</a:t>
            </a:r>
            <a:endParaRPr/>
          </a:p>
        </p:txBody>
      </p:sp>
      <p:pic>
        <p:nvPicPr>
          <p:cNvPr id="156" name="Google Shape;156;p22"/>
          <p:cNvPicPr preferRelativeResize="0"/>
          <p:nvPr/>
        </p:nvPicPr>
        <p:blipFill rotWithShape="1">
          <a:blip r:embed="rId3">
            <a:alphaModFix/>
          </a:blip>
          <a:srcRect b="16392" l="62079" r="21385" t="41542"/>
          <a:stretch/>
        </p:blipFill>
        <p:spPr>
          <a:xfrm>
            <a:off x="5145713" y="2571750"/>
            <a:ext cx="2883300" cy="2410800"/>
          </a:xfrm>
          <a:prstGeom prst="rect">
            <a:avLst/>
          </a:prstGeom>
          <a:noFill/>
          <a:ln>
            <a:noFill/>
          </a:ln>
        </p:spPr>
      </p:pic>
      <p:pic>
        <p:nvPicPr>
          <p:cNvPr id="157" name="Google Shape;157;p22"/>
          <p:cNvPicPr preferRelativeResize="0"/>
          <p:nvPr/>
        </p:nvPicPr>
        <p:blipFill rotWithShape="1">
          <a:blip r:embed="rId4">
            <a:alphaModFix/>
          </a:blip>
          <a:srcRect b="32595" l="63663" r="23053" t="44928"/>
          <a:stretch/>
        </p:blipFill>
        <p:spPr>
          <a:xfrm>
            <a:off x="4238700" y="435463"/>
            <a:ext cx="4697329" cy="16979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¿qué es un objeto copia?</a:t>
            </a:r>
            <a:endParaRPr/>
          </a:p>
        </p:txBody>
      </p:sp>
      <p:sp>
        <p:nvSpPr>
          <p:cNvPr id="163" name="Google Shape;163;p23"/>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Un objeto permite generar orden al encapsular las variables</a:t>
            </a:r>
            <a:endParaRPr/>
          </a:p>
          <a:p>
            <a:pPr indent="-342900" lvl="0" marL="457200" rtl="0" algn="l">
              <a:spcBef>
                <a:spcPts val="0"/>
              </a:spcBef>
              <a:spcAft>
                <a:spcPts val="0"/>
              </a:spcAft>
              <a:buSzPts val="1800"/>
              <a:buChar char="●"/>
            </a:pPr>
            <a:r>
              <a:rPr lang="es"/>
              <a:t>Las funciones no </a:t>
            </a:r>
            <a:r>
              <a:rPr lang="es"/>
              <a:t>están</a:t>
            </a:r>
            <a:r>
              <a:rPr lang="es"/>
              <a:t> guardadas, no se sabe cuales trabajan con que variables. Los </a:t>
            </a:r>
            <a:r>
              <a:rPr lang="es"/>
              <a:t>métodos</a:t>
            </a:r>
            <a:r>
              <a:rPr lang="es"/>
              <a:t> si.</a:t>
            </a:r>
            <a:endParaRPr/>
          </a:p>
          <a:p>
            <a:pPr indent="-342900" lvl="0" marL="457200" rtl="0" algn="l">
              <a:spcBef>
                <a:spcPts val="0"/>
              </a:spcBef>
              <a:spcAft>
                <a:spcPts val="0"/>
              </a:spcAft>
              <a:buSzPts val="1800"/>
              <a:buChar char="●"/>
            </a:pPr>
            <a:r>
              <a:rPr lang="es"/>
              <a:t>Dos clases distintas pueden tener </a:t>
            </a:r>
            <a:r>
              <a:rPr lang="es"/>
              <a:t>métodos</a:t>
            </a:r>
            <a:r>
              <a:rPr lang="es"/>
              <a:t> con los mismos nombres(las funciones globales son </a:t>
            </a:r>
            <a:r>
              <a:rPr lang="es"/>
              <a:t>únicas</a:t>
            </a:r>
            <a:r>
              <a:rPr lang="es"/>
              <a:t>)</a:t>
            </a:r>
            <a:endParaRPr/>
          </a:p>
          <a:p>
            <a:pPr indent="-342900" lvl="0" marL="457200" rtl="0" algn="l">
              <a:spcBef>
                <a:spcPts val="0"/>
              </a:spcBef>
              <a:spcAft>
                <a:spcPts val="0"/>
              </a:spcAft>
              <a:buSzPts val="1800"/>
              <a:buChar char="●"/>
            </a:pPr>
            <a:r>
              <a:rPr lang="es"/>
              <a:t>Los objetos tiene una estructura definida mientras que los arreglos son </a:t>
            </a:r>
            <a:r>
              <a:rPr lang="es"/>
              <a:t>más</a:t>
            </a:r>
            <a:r>
              <a:rPr lang="es"/>
              <a:t> </a:t>
            </a:r>
            <a:r>
              <a:rPr lang="es"/>
              <a:t>volátiles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poo </a:t>
            </a:r>
            <a:r>
              <a:rPr lang="es"/>
              <a:t>básica</a:t>
            </a:r>
            <a:r>
              <a:rPr lang="es"/>
              <a:t> </a:t>
            </a:r>
            <a:endParaRPr/>
          </a:p>
        </p:txBody>
      </p:sp>
      <p:sp>
        <p:nvSpPr>
          <p:cNvPr id="169" name="Google Shape;169;p2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T</a:t>
            </a:r>
            <a:r>
              <a:rPr lang="es" sz="1200"/>
              <a:t>oda clase consta de la palabra clave class seguido del nombre de la clase y un bloque de código entre llaves. </a:t>
            </a:r>
            <a:endParaRPr sz="1200"/>
          </a:p>
          <a:p>
            <a:pPr indent="0" lvl="0" marL="0" rtl="0" algn="l">
              <a:spcBef>
                <a:spcPts val="1600"/>
              </a:spcBef>
              <a:spcAft>
                <a:spcPts val="0"/>
              </a:spcAft>
              <a:buNone/>
            </a:pPr>
            <a:r>
              <a:rPr lang="es" sz="1200"/>
              <a:t>Dentro del bloque de código se pueden crear tres tipos de bloques básicos: </a:t>
            </a:r>
            <a:endParaRPr sz="1200"/>
          </a:p>
          <a:p>
            <a:pPr indent="0" lvl="0" marL="0" rtl="0" algn="l">
              <a:spcBef>
                <a:spcPts val="1600"/>
              </a:spcBef>
              <a:spcAft>
                <a:spcPts val="0"/>
              </a:spcAft>
              <a:buNone/>
            </a:pPr>
            <a:r>
              <a:rPr b="1" lang="es" sz="1200"/>
              <a:t>· Constantes </a:t>
            </a:r>
            <a:endParaRPr b="1" sz="1200"/>
          </a:p>
          <a:p>
            <a:pPr indent="0" lvl="0" marL="0" rtl="0" algn="l">
              <a:spcBef>
                <a:spcPts val="1600"/>
              </a:spcBef>
              <a:spcAft>
                <a:spcPts val="0"/>
              </a:spcAft>
              <a:buNone/>
            </a:pPr>
            <a:r>
              <a:rPr b="1" lang="es" sz="1200"/>
              <a:t>· Variables </a:t>
            </a:r>
            <a:endParaRPr b="1" sz="1200"/>
          </a:p>
          <a:p>
            <a:pPr indent="0" lvl="0" marL="0" rtl="0" algn="l">
              <a:spcBef>
                <a:spcPts val="1600"/>
              </a:spcBef>
              <a:spcAft>
                <a:spcPts val="0"/>
              </a:spcAft>
              <a:buNone/>
            </a:pPr>
            <a:r>
              <a:rPr b="1" lang="es" sz="1200"/>
              <a:t>· Métodos </a:t>
            </a:r>
            <a:endParaRPr b="1" sz="1200"/>
          </a:p>
          <a:p>
            <a:pPr indent="0" lvl="0" marL="0" rtl="0" algn="l">
              <a:spcBef>
                <a:spcPts val="1600"/>
              </a:spcBef>
              <a:spcAft>
                <a:spcPts val="1600"/>
              </a:spcAft>
              <a:buNone/>
            </a:pPr>
            <a:r>
              <a:rPr lang="es" sz="1200"/>
              <a:t>Una vez creadas dentro de las llaves, tanto la constante, como la variable, como la función pertenecen a la clase, y para ser utilizadas hay que acceder a través de la clase.</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bloques</a:t>
            </a:r>
            <a:endParaRPr/>
          </a:p>
        </p:txBody>
      </p:sp>
      <p:sp>
        <p:nvSpPr>
          <p:cNvPr id="175" name="Google Shape;175;p2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6" name="Google Shape;176;p25"/>
          <p:cNvPicPr preferRelativeResize="0"/>
          <p:nvPr/>
        </p:nvPicPr>
        <p:blipFill rotWithShape="1">
          <a:blip r:embed="rId3">
            <a:alphaModFix/>
          </a:blip>
          <a:srcRect b="22575" l="61264" r="20708" t="33298"/>
          <a:stretch/>
        </p:blipFill>
        <p:spPr>
          <a:xfrm>
            <a:off x="1251800" y="1034175"/>
            <a:ext cx="5973899" cy="3729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